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2" r:id="rId32"/>
    <p:sldId id="293" r:id="rId33"/>
    <p:sldId id="294" r:id="rId34"/>
    <p:sldId id="295" r:id="rId35"/>
    <p:sldId id="291" r:id="rId36"/>
  </p:sldIdLst>
  <p:sldSz cx="12188825" cy="6858000"/>
  <p:notesSz cx="6858000" cy="91440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Economica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Поради сигурността и децентрализацията, всичко вече в блокчейна е факт и закон.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Майнинг процесът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Платформа за създаване и изпълнение на блокчейн приложения, които обикновено биха изисквали чисто нов блокчейн и мрежа.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Сега малко за Ethereum.</a:t>
            </a:r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Причината за този рязък скок са децентрализираните приложения.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 са като сървър с 100% uptime, и никой не може да отиде и да ръгне флашката та да счупи нещата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Трите горещи теми в днешни дни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Проблемът с централизираните банки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Контролът отива в ръцете на потребителите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Мрежата на криптовалута е съвкупност от компютри, свързани по децентрализиран и дистрибутиран начин.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Съдържат същите данни (блокчейн) и изпълняват същия код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Мрежата и сигурна, 100% uptime.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Decentralized, distributed database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driven architecture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Blocks cannot be changed – anything on the blockchain is a confirmed fact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 the blockchain is immutable – one can only append to the blockchain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366413" y="314301"/>
            <a:ext cx="7382400" cy="2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  <a:defRPr sz="5400" b="1" i="0" u="none" strike="noStrike" cap="non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366413" y="2346299"/>
            <a:ext cx="738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760412" y="4164083"/>
            <a:ext cx="3187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  <a:defRPr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pic" idx="3"/>
          </p:nvPr>
        </p:nvSpPr>
        <p:spPr>
          <a:xfrm>
            <a:off x="4366413" y="4191000"/>
            <a:ext cx="7382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4"/>
          </p:nvPr>
        </p:nvSpPr>
        <p:spPr>
          <a:xfrm>
            <a:off x="760413" y="4633982"/>
            <a:ext cx="31875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300"/>
              <a:buFont typeface="Noto Sans Symbols"/>
              <a:buNone/>
              <a:defRPr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5"/>
          </p:nvPr>
        </p:nvSpPr>
        <p:spPr>
          <a:xfrm>
            <a:off x="760412" y="5011671"/>
            <a:ext cx="3187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FAE4B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6"/>
          </p:nvPr>
        </p:nvSpPr>
        <p:spPr>
          <a:xfrm>
            <a:off x="760412" y="5394605"/>
            <a:ext cx="3187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7"/>
          </p:nvPr>
        </p:nvSpPr>
        <p:spPr>
          <a:xfrm>
            <a:off x="760412" y="5735767"/>
            <a:ext cx="31875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88814" y="6525002"/>
            <a:ext cx="1224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1414412" y="6525002"/>
            <a:ext cx="10150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445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912812" y="4953000"/>
            <a:ext cx="103632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  <a:defRPr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912812" y="5754968"/>
            <a:ext cx="103632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1680"/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1520"/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1520"/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24013" y="1892119"/>
            <a:ext cx="10940700" cy="168930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188814" y="6525002"/>
            <a:ext cx="1224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1414412" y="6525002"/>
            <a:ext cx="10150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 Slide">
    <p:bg>
      <p:bgPr>
        <a:blipFill rotWithShape="1">
          <a:blip r:embed="rId2">
            <a:alphaModFix/>
          </a:blip>
          <a:stretch>
            <a:fillRect t="-1998" b="-1999"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529384" y="6400802"/>
            <a:ext cx="10482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>
            <a:hlinkClick r:id="rId3"/>
          </p:cNvPr>
          <p:cNvSpPr txBox="1"/>
          <p:nvPr/>
        </p:nvSpPr>
        <p:spPr>
          <a:xfrm rot="323359">
            <a:off x="10066458" y="2253571"/>
            <a:ext cx="303441" cy="40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7" name="Shape 47">
            <a:hlinkClick r:id="rId4"/>
          </p:cNvPr>
          <p:cNvSpPr txBox="1"/>
          <p:nvPr/>
        </p:nvSpPr>
        <p:spPr>
          <a:xfrm rot="-968402">
            <a:off x="7568281" y="4341254"/>
            <a:ext cx="303253" cy="40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8" name="Shape 48">
            <a:hlinkClick r:id="rId5"/>
          </p:cNvPr>
          <p:cNvSpPr txBox="1"/>
          <p:nvPr/>
        </p:nvSpPr>
        <p:spPr>
          <a:xfrm>
            <a:off x="11500162" y="4679637"/>
            <a:ext cx="25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9" name="Shape 49">
            <a:hlinkClick r:id="rId6"/>
          </p:cNvPr>
          <p:cNvSpPr txBox="1"/>
          <p:nvPr/>
        </p:nvSpPr>
        <p:spPr>
          <a:xfrm rot="-626547">
            <a:off x="6094488" y="6109143"/>
            <a:ext cx="268141" cy="30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0" name="Shape 50">
            <a:hlinkClick r:id="rId7"/>
          </p:cNvPr>
          <p:cNvSpPr txBox="1"/>
          <p:nvPr/>
        </p:nvSpPr>
        <p:spPr>
          <a:xfrm rot="567739">
            <a:off x="9155984" y="4032670"/>
            <a:ext cx="291973" cy="36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1" name="Shape 51">
            <a:hlinkClick r:id="rId8"/>
          </p:cNvPr>
          <p:cNvSpPr txBox="1"/>
          <p:nvPr/>
        </p:nvSpPr>
        <p:spPr>
          <a:xfrm rot="220672">
            <a:off x="7047393" y="2560170"/>
            <a:ext cx="327374" cy="46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2" name="Shape 52">
            <a:hlinkClick r:id="rId9"/>
          </p:cNvPr>
          <p:cNvSpPr txBox="1"/>
          <p:nvPr/>
        </p:nvSpPr>
        <p:spPr>
          <a:xfrm rot="-626547">
            <a:off x="11754495" y="2320884"/>
            <a:ext cx="268141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3" name="Shape 53">
            <a:hlinkClick r:id="rId10"/>
          </p:cNvPr>
          <p:cNvSpPr txBox="1"/>
          <p:nvPr/>
        </p:nvSpPr>
        <p:spPr>
          <a:xfrm rot="560428">
            <a:off x="11774655" y="3447860"/>
            <a:ext cx="255082" cy="27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4" name="Shape 54">
            <a:hlinkClick r:id="rId11"/>
          </p:cNvPr>
          <p:cNvSpPr txBox="1"/>
          <p:nvPr/>
        </p:nvSpPr>
        <p:spPr>
          <a:xfrm rot="572168">
            <a:off x="11136730" y="5625939"/>
            <a:ext cx="268003" cy="307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5" name="Shape 55"/>
          <p:cNvSpPr/>
          <p:nvPr/>
        </p:nvSpPr>
        <p:spPr>
          <a:xfrm rot="-650224">
            <a:off x="2718504" y="3306123"/>
            <a:ext cx="4541086" cy="94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4620"/>
              <a:buFont typeface="Noto Sans Symbols"/>
              <a:buNone/>
            </a:pPr>
            <a:r>
              <a:rPr lang="bg-BG" sz="6600" b="1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632286">
            <a:off x="504277" y="2018007"/>
            <a:ext cx="2849278" cy="330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4058543" y="1925673"/>
            <a:ext cx="40716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4058543" y="4155440"/>
            <a:ext cx="40716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fld id="{00000000-1234-1234-1234-123412341234}" type="slidenum">
              <a:rPr lang="bg-BG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6" marR="0" lvl="2" indent="-124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79" marR="0" lvl="3" indent="-1237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59" marR="0" lvl="6" indent="-1205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6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6" marR="0" lvl="2" indent="-124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79" marR="0" lvl="3" indent="-1237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59" marR="0" lvl="6" indent="-1205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6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188814" y="6525002"/>
            <a:ext cx="1224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1414412" y="6525002"/>
            <a:ext cx="10150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90403" y="39574"/>
            <a:ext cx="118065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90413" y="1151123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445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11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08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067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63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60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582100" y="77825"/>
            <a:ext cx="10908000" cy="14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r">
              <a:lnSpc>
                <a:spcPct val="95000"/>
              </a:lnSpc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Blockchain functionality summary</a:t>
            </a:r>
            <a:endParaRPr lang="en-US" sz="60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7256200" y="1554131"/>
            <a:ext cx="42339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400" dirty="0" err="1">
                <a:solidFill>
                  <a:srgbClr val="F0A22E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r>
              <a:rPr lang="bg-BG" sz="3400" dirty="0">
                <a:solidFill>
                  <a:srgbClr val="F0A22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3400" dirty="0" err="1">
                <a:solidFill>
                  <a:srgbClr val="F0A22E"/>
                </a:solidFill>
                <a:latin typeface="Calibri"/>
                <a:ea typeface="Calibri"/>
                <a:cs typeface="Calibri"/>
                <a:sym typeface="Calibri"/>
              </a:rPr>
              <a:t>functionality</a:t>
            </a:r>
            <a:r>
              <a:rPr lang="bg-BG" sz="3400" dirty="0">
                <a:solidFill>
                  <a:srgbClr val="F0A22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3400" dirty="0" err="1">
                <a:solidFill>
                  <a:srgbClr val="F0A22E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000" dirty="0">
              <a:solidFill>
                <a:srgbClr val="F0A2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684212" y="4583300"/>
            <a:ext cx="3187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  <a:endParaRPr sz="2800" b="1">
              <a:solidFill>
                <a:srgbClr val="EE79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684213" y="5053199"/>
            <a:ext cx="31875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300" b="1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  <a:endParaRPr sz="2300" b="1">
              <a:solidFill>
                <a:srgbClr val="F4B36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684212" y="5499803"/>
            <a:ext cx="3187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  <a:endParaRPr sz="2000" b="1">
              <a:solidFill>
                <a:srgbClr val="F9D9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684212" y="5840965"/>
            <a:ext cx="31875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u="sng">
                <a:solidFill>
                  <a:srgbClr val="F6C78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  <a:endParaRPr sz="1800" b="1">
              <a:solidFill>
                <a:srgbClr val="F27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Shape 79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783" y="3219091"/>
            <a:ext cx="2175600" cy="761100"/>
          </a:xfrm>
          <a:prstGeom prst="roundRect">
            <a:avLst>
              <a:gd name="adj" fmla="val 3940"/>
            </a:avLst>
          </a:prstGeom>
          <a:solidFill>
            <a:srgbClr val="231F20">
              <a:alpha val="49800"/>
            </a:srgbClr>
          </a:solidFill>
          <a:ln w="9525" cap="flat" cmpd="sng">
            <a:solidFill>
              <a:srgbClr val="C87D0E">
                <a:alpha val="4980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5016" y="3940552"/>
            <a:ext cx="2253080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430" y="2496257"/>
            <a:ext cx="2212117" cy="551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 rot="1839838">
            <a:off x="4728633" y="3281901"/>
            <a:ext cx="2182932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  <a:t>Smart Contract Development with Solidity</a:t>
            </a:r>
            <a:endParaRPr sz="2400" b="1" i="0" u="none" strike="noStrike" cap="none">
              <a:solidFill>
                <a:srgbClr val="FFF0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45450" y="3602700"/>
            <a:ext cx="1461325" cy="2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6197" y="4010987"/>
            <a:ext cx="2477577" cy="175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7547400" y="6378950"/>
            <a:ext cx="43959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rgbClr val="FFFFFF"/>
                </a:solidFill>
              </a:rPr>
              <a:t>Logos: https://www.ethereum.org/assets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 descr="How blocks group fac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2609" y="1844824"/>
            <a:ext cx="9392171" cy="360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D87AE-167F-471B-AF06-8DFCD0237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1AD7C-E081-4A61-8285-85E57B80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9" name="Shape 179" descr="Rolling di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" panose="05000000000000000000" pitchFamily="2" charset="2"/>
              <a:buChar char="§"/>
            </a:pPr>
            <a:r>
              <a:rPr lang="bg-BG" dirty="0" err="1"/>
              <a:t>Hamper</a:t>
            </a:r>
            <a:r>
              <a:rPr lang="bg-BG" dirty="0"/>
              <a:t> </a:t>
            </a:r>
            <a:r>
              <a:rPr lang="bg-BG" dirty="0" err="1"/>
              <a:t>block</a:t>
            </a:r>
            <a:r>
              <a:rPr lang="bg-BG" dirty="0"/>
              <a:t> </a:t>
            </a:r>
            <a:r>
              <a:rPr lang="bg-BG" dirty="0" err="1"/>
              <a:t>creation</a:t>
            </a:r>
            <a:endParaRPr dirty="0"/>
          </a:p>
          <a:p>
            <a:pPr marR="0" lvl="0" indent="-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" panose="05000000000000000000" pitchFamily="2" charset="2"/>
              <a:buChar char="§"/>
            </a:pPr>
            <a:r>
              <a:rPr lang="bg-BG" dirty="0" err="1"/>
              <a:t>Provide</a:t>
            </a:r>
            <a:r>
              <a:rPr lang="bg-BG" dirty="0"/>
              <a:t> </a:t>
            </a:r>
            <a:r>
              <a:rPr lang="bg-BG" dirty="0" err="1"/>
              <a:t>consistent</a:t>
            </a:r>
            <a:r>
              <a:rPr lang="bg-BG" dirty="0"/>
              <a:t> </a:t>
            </a:r>
            <a:r>
              <a:rPr lang="bg-BG" dirty="0" err="1"/>
              <a:t>block</a:t>
            </a:r>
            <a:r>
              <a:rPr lang="bg-BG" dirty="0"/>
              <a:t> </a:t>
            </a:r>
            <a:r>
              <a:rPr lang="bg-BG" dirty="0" err="1"/>
              <a:t>time</a:t>
            </a:r>
            <a:endParaRPr dirty="0"/>
          </a:p>
          <a:p>
            <a:pPr marR="0" lvl="0" indent="-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" panose="05000000000000000000" pitchFamily="2" charset="2"/>
              <a:buChar char="§"/>
            </a:pPr>
            <a:r>
              <a:rPr lang="bg-BG" dirty="0" err="1"/>
              <a:t>Classic</a:t>
            </a:r>
            <a:r>
              <a:rPr lang="bg-BG" dirty="0"/>
              <a:t> </a:t>
            </a:r>
            <a:r>
              <a:rPr lang="bg-BG" dirty="0" err="1"/>
              <a:t>protocols</a:t>
            </a:r>
            <a:endParaRPr dirty="0"/>
          </a:p>
          <a:p>
            <a:pPr marL="7112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Wingdings" panose="05000000000000000000" pitchFamily="2" charset="2"/>
              <a:buChar char="§"/>
            </a:pPr>
            <a:r>
              <a:rPr lang="bg-BG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</a:t>
            </a:r>
            <a:r>
              <a:rPr lang="bg-BG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bg-BG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proof-of-work</a:t>
            </a:r>
            <a:r>
              <a:rPr lang="bg-BG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7112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Wingdings" panose="05000000000000000000" pitchFamily="2" charset="2"/>
              <a:buChar char="§"/>
            </a:pPr>
            <a:r>
              <a:rPr lang="bg-BG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</a:t>
            </a:r>
            <a:r>
              <a:rPr lang="bg-BG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bg-BG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proof-of-stake</a:t>
            </a:r>
            <a:r>
              <a:rPr lang="bg-BG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R="0" lvl="0" indent="-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" panose="05000000000000000000" pitchFamily="2" charset="2"/>
              <a:buChar char="§"/>
            </a:pPr>
            <a:r>
              <a:rPr lang="bg-BG" dirty="0" err="1"/>
              <a:t>Other</a:t>
            </a:r>
            <a:r>
              <a:rPr lang="bg-BG" dirty="0"/>
              <a:t> </a:t>
            </a:r>
            <a:r>
              <a:rPr lang="bg-BG" dirty="0" err="1"/>
              <a:t>protocols</a:t>
            </a:r>
            <a:endParaRPr dirty="0"/>
          </a:p>
          <a:p>
            <a:pPr marL="7112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Clr>
                <a:schemeClr val="accent1"/>
              </a:buClr>
              <a:buSzPts val="1920"/>
              <a:buFont typeface="Wingdings" panose="05000000000000000000" pitchFamily="2" charset="2"/>
              <a:buChar char="§"/>
            </a:pPr>
            <a:r>
              <a:rPr lang="bg-BG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PoC</a:t>
            </a:r>
            <a:r>
              <a:rPr lang="bg-BG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bg-BG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proof-of-capacity</a:t>
            </a:r>
            <a:r>
              <a:rPr lang="bg-BG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Consensus protocols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Shape 186" descr="Image result for smart contrac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8663" y="2132856"/>
            <a:ext cx="4888286" cy="305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5519922" cy="5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-457200" rtl="0">
              <a:spcBef>
                <a:spcPts val="160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§"/>
            </a:pPr>
            <a:r>
              <a:rPr lang="bg-BG" dirty="0" err="1"/>
              <a:t>Hash</a:t>
            </a:r>
            <a:r>
              <a:rPr lang="bg-BG" dirty="0"/>
              <a:t> a </a:t>
            </a:r>
            <a:r>
              <a:rPr lang="bg-BG" dirty="0" err="1"/>
              <a:t>block</a:t>
            </a:r>
            <a:r>
              <a:rPr lang="bg-BG" dirty="0"/>
              <a:t> </a:t>
            </a:r>
            <a:r>
              <a:rPr lang="bg-BG" dirty="0" err="1"/>
              <a:t>candidate</a:t>
            </a:r>
            <a:r>
              <a:rPr lang="bg-BG" dirty="0"/>
              <a:t> </a:t>
            </a:r>
            <a:r>
              <a:rPr lang="bg-BG" dirty="0" err="1"/>
              <a:t>until</a:t>
            </a:r>
            <a:r>
              <a:rPr lang="bg-BG" dirty="0"/>
              <a:t> </a:t>
            </a:r>
            <a:r>
              <a:rPr lang="bg-BG" dirty="0" err="1"/>
              <a:t>its</a:t>
            </a:r>
            <a:r>
              <a:rPr lang="bg-BG" dirty="0"/>
              <a:t> </a:t>
            </a:r>
            <a:r>
              <a:rPr lang="bg-BG" dirty="0" err="1"/>
              <a:t>hash</a:t>
            </a:r>
            <a:r>
              <a:rPr lang="bg-BG" dirty="0"/>
              <a:t>, </a:t>
            </a:r>
            <a:r>
              <a:rPr lang="bg-BG" dirty="0" err="1"/>
              <a:t>as</a:t>
            </a:r>
            <a:r>
              <a:rPr lang="bg-BG" dirty="0"/>
              <a:t> a </a:t>
            </a:r>
            <a:r>
              <a:rPr lang="bg-BG" dirty="0" err="1"/>
              <a:t>number</a:t>
            </a:r>
            <a:r>
              <a:rPr lang="bg-BG" dirty="0"/>
              <a:t>, </a:t>
            </a:r>
            <a:r>
              <a:rPr lang="bg-BG" dirty="0" err="1"/>
              <a:t>is</a:t>
            </a:r>
            <a:r>
              <a:rPr lang="bg-BG" dirty="0"/>
              <a:t> </a:t>
            </a:r>
            <a:r>
              <a:rPr lang="bg-BG" dirty="0" err="1"/>
              <a:t>lower</a:t>
            </a:r>
            <a:r>
              <a:rPr lang="bg-BG" dirty="0"/>
              <a:t> </a:t>
            </a:r>
            <a:r>
              <a:rPr lang="bg-BG" dirty="0" err="1"/>
              <a:t>than</a:t>
            </a:r>
            <a:r>
              <a:rPr lang="bg-BG" dirty="0"/>
              <a:t> a </a:t>
            </a:r>
            <a:r>
              <a:rPr lang="bg-BG" dirty="0" err="1"/>
              <a:t>certain</a:t>
            </a:r>
            <a:r>
              <a:rPr lang="bg-BG" dirty="0"/>
              <a:t> </a:t>
            </a:r>
            <a:r>
              <a:rPr lang="bg-BG" dirty="0" err="1"/>
              <a:t>constant</a:t>
            </a:r>
            <a:endParaRPr dirty="0"/>
          </a:p>
          <a:p>
            <a:pPr marL="508000" lvl="0" indent="-457200" rtl="0">
              <a:spcBef>
                <a:spcPts val="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§"/>
            </a:pPr>
            <a:r>
              <a:rPr lang="bg-BG" dirty="0" err="1"/>
              <a:t>GPUs</a:t>
            </a:r>
            <a:r>
              <a:rPr lang="bg-BG" dirty="0"/>
              <a:t> </a:t>
            </a:r>
            <a:r>
              <a:rPr lang="bg-BG" dirty="0" err="1"/>
              <a:t>are</a:t>
            </a:r>
            <a:r>
              <a:rPr lang="bg-BG" dirty="0"/>
              <a:t> </a:t>
            </a:r>
            <a:r>
              <a:rPr lang="bg-BG" dirty="0" err="1"/>
              <a:t>good</a:t>
            </a:r>
            <a:r>
              <a:rPr lang="bg-BG" dirty="0"/>
              <a:t> </a:t>
            </a:r>
            <a:r>
              <a:rPr lang="bg-BG" dirty="0" err="1"/>
              <a:t>at</a:t>
            </a:r>
            <a:r>
              <a:rPr lang="bg-BG" dirty="0"/>
              <a:t> </a:t>
            </a:r>
            <a:r>
              <a:rPr lang="bg-BG" dirty="0" err="1"/>
              <a:t>hashing</a:t>
            </a:r>
            <a:endParaRPr dirty="0"/>
          </a:p>
          <a:p>
            <a:pPr marL="1021081" lvl="1" indent="-457200" rtl="0">
              <a:spcBef>
                <a:spcPts val="0"/>
              </a:spcBef>
              <a:spcAft>
                <a:spcPts val="0"/>
              </a:spcAft>
              <a:buSzPts val="1920"/>
              <a:buFont typeface="Wingdings" panose="05000000000000000000" pitchFamily="2" charset="2"/>
              <a:buChar char="§"/>
            </a:pPr>
            <a:r>
              <a:rPr lang="bg-BG" dirty="0" err="1"/>
              <a:t>Global</a:t>
            </a:r>
            <a:r>
              <a:rPr lang="bg-BG" dirty="0"/>
              <a:t> </a:t>
            </a:r>
            <a:r>
              <a:rPr lang="bg-BG" dirty="0" err="1"/>
              <a:t>shortage</a:t>
            </a:r>
            <a:r>
              <a:rPr lang="bg-BG" dirty="0"/>
              <a:t> of </a:t>
            </a:r>
            <a:r>
              <a:rPr lang="bg-BG" dirty="0" err="1"/>
              <a:t>GPUs</a:t>
            </a:r>
            <a:r>
              <a:rPr lang="bg-BG" dirty="0"/>
              <a:t> (</a:t>
            </a:r>
            <a:r>
              <a:rPr lang="bg-BG" dirty="0" err="1"/>
              <a:t>especially</a:t>
            </a:r>
            <a:r>
              <a:rPr lang="bg-BG" dirty="0"/>
              <a:t> AMD)</a:t>
            </a: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Proof</a:t>
            </a:r>
            <a:r>
              <a:rPr lang="bg-BG" dirty="0"/>
              <a:t> of </a:t>
            </a:r>
            <a:r>
              <a:rPr lang="bg-BG" dirty="0" err="1"/>
              <a:t>Work</a:t>
            </a:r>
            <a:endParaRPr dirty="0"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485" y="1654759"/>
            <a:ext cx="5142373" cy="26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6910183" cy="5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indent="-457200">
              <a:spcBef>
                <a:spcPts val="1600"/>
              </a:spcBef>
              <a:buSzPts val="2800"/>
            </a:pPr>
            <a:r>
              <a:rPr lang="bg-BG" dirty="0" err="1"/>
              <a:t>No</a:t>
            </a:r>
            <a:r>
              <a:rPr lang="bg-BG" dirty="0"/>
              <a:t> </a:t>
            </a:r>
            <a:r>
              <a:rPr lang="bg-BG" dirty="0" err="1"/>
              <a:t>hardware</a:t>
            </a:r>
            <a:r>
              <a:rPr lang="bg-BG" dirty="0"/>
              <a:t> </a:t>
            </a:r>
            <a:r>
              <a:rPr lang="bg-BG" dirty="0" err="1"/>
              <a:t>required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 err="1"/>
              <a:t>Participants</a:t>
            </a:r>
            <a:r>
              <a:rPr lang="bg-BG" dirty="0"/>
              <a:t> </a:t>
            </a:r>
            <a:r>
              <a:rPr lang="bg-BG" dirty="0" err="1"/>
              <a:t>place</a:t>
            </a:r>
            <a:r>
              <a:rPr lang="bg-BG" dirty="0"/>
              <a:t> a “</a:t>
            </a:r>
            <a:r>
              <a:rPr lang="bg-BG" dirty="0" err="1"/>
              <a:t>stake</a:t>
            </a:r>
            <a:r>
              <a:rPr lang="bg-BG" dirty="0"/>
              <a:t>” - </a:t>
            </a:r>
            <a:r>
              <a:rPr lang="bg-BG" dirty="0" err="1"/>
              <a:t>tokens</a:t>
            </a:r>
            <a:r>
              <a:rPr lang="bg-BG" dirty="0"/>
              <a:t> of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currency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creator</a:t>
            </a:r>
            <a:r>
              <a:rPr lang="bg-BG" dirty="0"/>
              <a:t> of a </a:t>
            </a:r>
            <a:r>
              <a:rPr lang="bg-BG" dirty="0" err="1"/>
              <a:t>block</a:t>
            </a:r>
            <a:r>
              <a:rPr lang="bg-BG" dirty="0"/>
              <a:t> </a:t>
            </a:r>
            <a:r>
              <a:rPr lang="bg-BG" dirty="0" err="1"/>
              <a:t>is</a:t>
            </a:r>
            <a:r>
              <a:rPr lang="bg-BG" dirty="0"/>
              <a:t> </a:t>
            </a:r>
            <a:r>
              <a:rPr lang="bg-BG" dirty="0" err="1"/>
              <a:t>determined</a:t>
            </a:r>
            <a:r>
              <a:rPr lang="bg-BG" dirty="0"/>
              <a:t> </a:t>
            </a:r>
            <a:r>
              <a:rPr lang="bg-BG" dirty="0" err="1"/>
              <a:t>in</a:t>
            </a:r>
            <a:r>
              <a:rPr lang="bg-BG" dirty="0"/>
              <a:t> a </a:t>
            </a:r>
            <a:r>
              <a:rPr lang="bg-BG" dirty="0" err="1"/>
              <a:t>random</a:t>
            </a:r>
            <a:r>
              <a:rPr lang="bg-BG" dirty="0"/>
              <a:t> </a:t>
            </a:r>
            <a:r>
              <a:rPr lang="bg-BG" dirty="0" err="1"/>
              <a:t>way</a:t>
            </a:r>
            <a:endParaRPr dirty="0"/>
          </a:p>
          <a:p>
            <a:pPr marL="1021081" lvl="1" indent="-457200">
              <a:spcBef>
                <a:spcPts val="0"/>
              </a:spcBef>
              <a:buSzPts val="1920"/>
            </a:pP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size</a:t>
            </a:r>
            <a:r>
              <a:rPr lang="bg-BG" dirty="0"/>
              <a:t> of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stake</a:t>
            </a:r>
            <a:r>
              <a:rPr lang="bg-BG" dirty="0"/>
              <a:t> </a:t>
            </a:r>
            <a:r>
              <a:rPr lang="bg-BG" dirty="0" err="1"/>
              <a:t>is</a:t>
            </a:r>
            <a:r>
              <a:rPr lang="bg-BG" dirty="0"/>
              <a:t> </a:t>
            </a:r>
            <a:r>
              <a:rPr lang="bg-BG" dirty="0" err="1"/>
              <a:t>proportional</a:t>
            </a:r>
            <a:r>
              <a:rPr lang="bg-BG" dirty="0"/>
              <a:t> </a:t>
            </a:r>
            <a:r>
              <a:rPr lang="bg-BG" dirty="0" err="1"/>
              <a:t>to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probability</a:t>
            </a:r>
            <a:r>
              <a:rPr lang="bg-BG" dirty="0"/>
              <a:t> </a:t>
            </a:r>
            <a:r>
              <a:rPr lang="bg-BG" dirty="0" err="1"/>
              <a:t>to</a:t>
            </a:r>
            <a:r>
              <a:rPr lang="bg-BG" dirty="0"/>
              <a:t> </a:t>
            </a:r>
            <a:r>
              <a:rPr lang="bg-BG" dirty="0" err="1"/>
              <a:t>be</a:t>
            </a:r>
            <a:r>
              <a:rPr lang="bg-BG" dirty="0"/>
              <a:t> </a:t>
            </a:r>
            <a:r>
              <a:rPr lang="bg-BG" dirty="0" err="1"/>
              <a:t>selected</a:t>
            </a:r>
            <a:endParaRPr dirty="0"/>
          </a:p>
        </p:txBody>
      </p:sp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Proof</a:t>
            </a:r>
            <a:r>
              <a:rPr lang="bg-BG" dirty="0"/>
              <a:t> of </a:t>
            </a:r>
            <a:r>
              <a:rPr lang="bg-BG" dirty="0" err="1"/>
              <a:t>Stake</a:t>
            </a:r>
            <a:endParaRPr dirty="0"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877" y="1782147"/>
            <a:ext cx="4198775" cy="292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Example</a:t>
            </a:r>
            <a:endParaRPr sz="4000" b="0" i="0" u="none" strike="noStrike" cap="none" dirty="0">
              <a:solidFill>
                <a:schemeClr val="tx2">
                  <a:lumMod val="75000"/>
                </a:schemeClr>
              </a:solidFill>
              <a:sym typeface="Calibri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136435" y="2450767"/>
            <a:ext cx="1224136" cy="122413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Pesho</a:t>
            </a: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465014" y="5128815"/>
            <a:ext cx="1224136" cy="122413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Gosho</a:t>
            </a:r>
            <a:endParaRPr sz="18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1257149" y="1199925"/>
            <a:ext cx="1831500" cy="1047900"/>
          </a:xfrm>
          <a:prstGeom prst="wedgeEllipseCallout">
            <a:avLst>
              <a:gd name="adj1" fmla="val -45574"/>
              <a:gd name="adj2" fmla="val 759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bg-BG" sz="24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BGN </a:t>
            </a:r>
            <a:r>
              <a:rPr lang="bg-BG" sz="24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bg-BG" sz="24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24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Gosho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836565" y="2683376"/>
            <a:ext cx="1295473" cy="7382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1501688" y="2732413"/>
            <a:ext cx="1178190" cy="660844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4326728" y="2772305"/>
            <a:ext cx="807943" cy="660844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5373096" y="2732413"/>
            <a:ext cx="1299597" cy="740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Miners</a:t>
            </a: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8016134" y="2732413"/>
            <a:ext cx="1319277" cy="791566"/>
          </a:xfrm>
          <a:prstGeom prst="snip1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Candidate</a:t>
            </a:r>
            <a:r>
              <a:rPr lang="bg-BG" sz="20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10338144" y="2650179"/>
            <a:ext cx="1728192" cy="9848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28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9461791" y="2812197"/>
            <a:ext cx="749972" cy="660844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3688625" y="5055600"/>
            <a:ext cx="2015820" cy="1370574"/>
          </a:xfrm>
          <a:prstGeom prst="flowChartMulti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endParaRPr sz="28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1978216" y="5343759"/>
            <a:ext cx="1353090" cy="670222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28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BGN</a:t>
            </a:r>
            <a:endParaRPr sz="28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0317928" y="4603796"/>
            <a:ext cx="1768617" cy="1846910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983928" y="2797774"/>
            <a:ext cx="749972" cy="660844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0613040" y="5173308"/>
            <a:ext cx="1178395" cy="70788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r>
              <a:rPr lang="bg-BG" sz="20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bg-BG" sz="20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</a:t>
            </a:r>
            <a:r>
              <a:rPr lang="bg-BG" sz="20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/>
          <p:nvPr/>
        </p:nvSpPr>
        <p:spPr>
          <a:xfrm rot="5400000">
            <a:off x="10946102" y="3835191"/>
            <a:ext cx="512275" cy="45139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8675772" y="5192140"/>
            <a:ext cx="1353090" cy="670222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8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7034313" y="5171148"/>
            <a:ext cx="1346349" cy="807809"/>
          </a:xfrm>
          <a:prstGeom prst="snip1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bg-BG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5884006" y="5239941"/>
            <a:ext cx="849293" cy="641253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5594567" cy="5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indent="-457200">
              <a:spcBef>
                <a:spcPts val="1600"/>
              </a:spcBef>
              <a:buSzPts val="2800"/>
            </a:pPr>
            <a:r>
              <a:rPr lang="bg-BG" dirty="0" err="1"/>
              <a:t>To</a:t>
            </a:r>
            <a:r>
              <a:rPr lang="bg-BG" dirty="0"/>
              <a:t> </a:t>
            </a:r>
            <a:r>
              <a:rPr lang="bg-BG" dirty="0" err="1"/>
              <a:t>become</a:t>
            </a:r>
            <a:r>
              <a:rPr lang="bg-BG" dirty="0"/>
              <a:t> a </a:t>
            </a:r>
            <a:r>
              <a:rPr lang="bg-BG" dirty="0" err="1"/>
              <a:t>user</a:t>
            </a:r>
            <a:r>
              <a:rPr lang="bg-BG" dirty="0"/>
              <a:t>, </a:t>
            </a:r>
            <a:r>
              <a:rPr lang="bg-BG" dirty="0" err="1"/>
              <a:t>you</a:t>
            </a:r>
            <a:r>
              <a:rPr lang="bg-BG" dirty="0"/>
              <a:t> </a:t>
            </a:r>
            <a:r>
              <a:rPr lang="bg-BG" dirty="0" err="1"/>
              <a:t>must</a:t>
            </a:r>
            <a:r>
              <a:rPr lang="bg-BG" dirty="0"/>
              <a:t> </a:t>
            </a:r>
            <a:r>
              <a:rPr lang="bg-BG" dirty="0" err="1"/>
              <a:t>run</a:t>
            </a:r>
            <a:r>
              <a:rPr lang="bg-BG" dirty="0"/>
              <a:t> a </a:t>
            </a:r>
            <a:r>
              <a:rPr lang="bg-BG" dirty="0" err="1"/>
              <a:t>node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/>
              <a:t>A </a:t>
            </a:r>
            <a:r>
              <a:rPr lang="bg-BG" dirty="0" err="1"/>
              <a:t>node</a:t>
            </a:r>
            <a:r>
              <a:rPr lang="bg-BG" dirty="0"/>
              <a:t> </a:t>
            </a:r>
            <a:r>
              <a:rPr lang="bg-BG" dirty="0" err="1"/>
              <a:t>clones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blockchain</a:t>
            </a:r>
            <a:r>
              <a:rPr lang="bg-BG" dirty="0"/>
              <a:t>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syncs</a:t>
            </a:r>
            <a:r>
              <a:rPr lang="bg-BG" dirty="0"/>
              <a:t> </a:t>
            </a:r>
            <a:r>
              <a:rPr lang="bg-BG" dirty="0" err="1"/>
              <a:t>with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network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node</a:t>
            </a:r>
            <a:r>
              <a:rPr lang="bg-BG" dirty="0"/>
              <a:t> </a:t>
            </a:r>
            <a:r>
              <a:rPr lang="bg-BG" dirty="0" err="1"/>
              <a:t>can</a:t>
            </a:r>
            <a:r>
              <a:rPr lang="bg-BG" dirty="0"/>
              <a:t> </a:t>
            </a:r>
            <a:r>
              <a:rPr lang="bg-BG" dirty="0" err="1"/>
              <a:t>mine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 err="1"/>
              <a:t>You</a:t>
            </a:r>
            <a:r>
              <a:rPr lang="bg-BG" dirty="0"/>
              <a:t> </a:t>
            </a:r>
            <a:r>
              <a:rPr lang="bg-BG" dirty="0" err="1"/>
              <a:t>can</a:t>
            </a:r>
            <a:r>
              <a:rPr lang="bg-BG" dirty="0"/>
              <a:t> </a:t>
            </a:r>
            <a:r>
              <a:rPr lang="bg-BG" dirty="0" err="1"/>
              <a:t>create</a:t>
            </a:r>
            <a:r>
              <a:rPr lang="bg-BG" dirty="0"/>
              <a:t> a </a:t>
            </a:r>
            <a:r>
              <a:rPr lang="bg-BG" dirty="0" err="1"/>
              <a:t>public-private</a:t>
            </a:r>
            <a:r>
              <a:rPr lang="bg-BG" dirty="0"/>
              <a:t> </a:t>
            </a:r>
            <a:r>
              <a:rPr lang="bg-BG" dirty="0" err="1"/>
              <a:t>key</a:t>
            </a:r>
            <a:r>
              <a:rPr lang="bg-BG" dirty="0"/>
              <a:t> </a:t>
            </a:r>
            <a:r>
              <a:rPr lang="bg-BG" dirty="0" err="1"/>
              <a:t>pair</a:t>
            </a:r>
            <a:r>
              <a:rPr lang="bg-BG" dirty="0"/>
              <a:t>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sign</a:t>
            </a:r>
            <a:r>
              <a:rPr lang="bg-BG" dirty="0"/>
              <a:t> </a:t>
            </a:r>
            <a:r>
              <a:rPr lang="bg-BG" dirty="0" err="1"/>
              <a:t>transactions</a:t>
            </a:r>
            <a:endParaRPr dirty="0"/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Blockchain</a:t>
            </a:r>
            <a:r>
              <a:rPr lang="bg-BG" dirty="0"/>
              <a:t> </a:t>
            </a:r>
            <a:r>
              <a:rPr lang="bg-BG" dirty="0" err="1"/>
              <a:t>node</a:t>
            </a:r>
            <a:endParaRPr dirty="0"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206" y="2163911"/>
            <a:ext cx="5461100" cy="281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indent="-457200">
              <a:spcBef>
                <a:spcPts val="1600"/>
              </a:spcBef>
              <a:buSzPts val="2800"/>
            </a:pPr>
            <a:r>
              <a:rPr lang="bg-BG" dirty="0" err="1"/>
              <a:t>Small</a:t>
            </a:r>
            <a:r>
              <a:rPr lang="bg-BG" dirty="0"/>
              <a:t> </a:t>
            </a:r>
            <a:r>
              <a:rPr lang="bg-BG" dirty="0" err="1"/>
              <a:t>market</a:t>
            </a:r>
            <a:r>
              <a:rPr lang="bg-BG" dirty="0"/>
              <a:t> </a:t>
            </a:r>
            <a:r>
              <a:rPr lang="bg-BG" dirty="0" err="1"/>
              <a:t>capitalization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 err="1"/>
              <a:t>Small</a:t>
            </a:r>
            <a:r>
              <a:rPr lang="bg-BG" dirty="0"/>
              <a:t> </a:t>
            </a:r>
            <a:r>
              <a:rPr lang="bg-BG" dirty="0" err="1"/>
              <a:t>user</a:t>
            </a:r>
            <a:r>
              <a:rPr lang="bg-BG" dirty="0"/>
              <a:t> </a:t>
            </a:r>
            <a:r>
              <a:rPr lang="bg-BG" dirty="0" err="1"/>
              <a:t>base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 err="1"/>
              <a:t>Speculative</a:t>
            </a:r>
            <a:r>
              <a:rPr lang="bg-BG" dirty="0"/>
              <a:t> </a:t>
            </a:r>
            <a:r>
              <a:rPr lang="bg-BG" dirty="0" err="1"/>
              <a:t>investment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/>
              <a:t>Media </a:t>
            </a:r>
            <a:r>
              <a:rPr lang="bg-BG" dirty="0" err="1"/>
              <a:t>influence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 err="1"/>
              <a:t>Altcoin</a:t>
            </a:r>
            <a:r>
              <a:rPr lang="bg-BG" dirty="0"/>
              <a:t> </a:t>
            </a:r>
            <a:r>
              <a:rPr lang="bg-BG" dirty="0" err="1"/>
              <a:t>influence</a:t>
            </a:r>
            <a:endParaRPr dirty="0"/>
          </a:p>
          <a:p>
            <a:pPr marL="508000" indent="-457200">
              <a:spcBef>
                <a:spcPts val="0"/>
              </a:spcBef>
              <a:buSzPts val="2800"/>
            </a:pPr>
            <a:r>
              <a:rPr lang="bg-BG" dirty="0" err="1"/>
              <a:t>Hacks</a:t>
            </a:r>
            <a:r>
              <a:rPr lang="bg-BG" dirty="0"/>
              <a:t>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attacks</a:t>
            </a:r>
            <a:endParaRPr dirty="0"/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Reasons for volatility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947" y="1599235"/>
            <a:ext cx="4786424" cy="36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746" lvl="0" indent="-126946">
              <a:spcBef>
                <a:spcPts val="1600"/>
              </a:spcBef>
              <a:spcAft>
                <a:spcPts val="0"/>
              </a:spcAft>
              <a:buNone/>
            </a:pPr>
            <a:r>
              <a:rPr lang="bg-BG" dirty="0"/>
              <a:t>Q: </a:t>
            </a:r>
            <a:r>
              <a:rPr lang="bg-BG" dirty="0" err="1"/>
              <a:t>What</a:t>
            </a:r>
            <a:r>
              <a:rPr lang="bg-BG" dirty="0"/>
              <a:t> </a:t>
            </a:r>
            <a:r>
              <a:rPr lang="bg-BG" dirty="0" err="1"/>
              <a:t>is</a:t>
            </a:r>
            <a:r>
              <a:rPr lang="bg-BG" dirty="0"/>
              <a:t> a </a:t>
            </a:r>
            <a:r>
              <a:rPr lang="bg-BG" dirty="0" err="1"/>
              <a:t>quick</a:t>
            </a:r>
            <a:r>
              <a:rPr lang="bg-BG" dirty="0"/>
              <a:t> </a:t>
            </a:r>
            <a:r>
              <a:rPr lang="bg-BG" dirty="0" err="1"/>
              <a:t>way</a:t>
            </a:r>
            <a:r>
              <a:rPr lang="bg-BG" dirty="0"/>
              <a:t> </a:t>
            </a:r>
            <a:r>
              <a:rPr lang="bg-BG" dirty="0" err="1"/>
              <a:t>to</a:t>
            </a:r>
            <a:r>
              <a:rPr lang="bg-BG" dirty="0"/>
              <a:t> </a:t>
            </a:r>
            <a:r>
              <a:rPr lang="bg-BG" dirty="0" err="1"/>
              <a:t>raise</a:t>
            </a:r>
            <a:r>
              <a:rPr lang="bg-BG" dirty="0"/>
              <a:t> </a:t>
            </a:r>
            <a:r>
              <a:rPr lang="bg-BG" dirty="0" err="1"/>
              <a:t>funding</a:t>
            </a:r>
            <a:r>
              <a:rPr lang="bg-BG" dirty="0"/>
              <a:t>?</a:t>
            </a:r>
            <a:endParaRPr dirty="0"/>
          </a:p>
          <a:p>
            <a:pPr marL="304746" lvl="0" indent="-126946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304746" lvl="0" indent="-126946">
              <a:spcBef>
                <a:spcPts val="1600"/>
              </a:spcBef>
              <a:spcAft>
                <a:spcPts val="600"/>
              </a:spcAft>
              <a:buNone/>
            </a:pPr>
            <a:r>
              <a:rPr lang="bg-BG" dirty="0"/>
              <a:t>A: </a:t>
            </a:r>
            <a:r>
              <a:rPr lang="bg-BG" dirty="0" err="1"/>
              <a:t>Say</a:t>
            </a:r>
            <a:r>
              <a:rPr lang="bg-BG" dirty="0"/>
              <a:t> “</a:t>
            </a:r>
            <a:r>
              <a:rPr lang="bg-BG" dirty="0" err="1"/>
              <a:t>blockchain</a:t>
            </a:r>
            <a:r>
              <a:rPr lang="bg-BG" dirty="0"/>
              <a:t>” </a:t>
            </a:r>
            <a:r>
              <a:rPr lang="bg-BG" dirty="0" err="1"/>
              <a:t>quick</a:t>
            </a:r>
            <a:r>
              <a:rPr lang="bg-BG" dirty="0"/>
              <a:t> </a:t>
            </a:r>
            <a:r>
              <a:rPr lang="bg-BG" dirty="0" err="1"/>
              <a:t>enough</a:t>
            </a:r>
            <a:r>
              <a:rPr lang="bg-BG" dirty="0"/>
              <a:t> </a:t>
            </a:r>
            <a:r>
              <a:rPr lang="bg-BG" dirty="0" err="1"/>
              <a:t>until</a:t>
            </a:r>
            <a:r>
              <a:rPr lang="bg-BG" dirty="0"/>
              <a:t> </a:t>
            </a:r>
            <a:r>
              <a:rPr lang="bg-BG" dirty="0" err="1"/>
              <a:t>confused</a:t>
            </a:r>
            <a:r>
              <a:rPr lang="bg-BG" dirty="0"/>
              <a:t> </a:t>
            </a:r>
            <a:r>
              <a:rPr lang="bg-BG" dirty="0" err="1"/>
              <a:t>guys</a:t>
            </a:r>
            <a:r>
              <a:rPr lang="bg-BG" dirty="0"/>
              <a:t> </a:t>
            </a:r>
            <a:r>
              <a:rPr lang="bg-BG" dirty="0" err="1"/>
              <a:t>with</a:t>
            </a:r>
            <a:r>
              <a:rPr lang="bg-BG" dirty="0"/>
              <a:t> </a:t>
            </a:r>
            <a:r>
              <a:rPr lang="bg-BG" dirty="0" err="1"/>
              <a:t>suits</a:t>
            </a:r>
            <a:r>
              <a:rPr lang="bg-BG" dirty="0"/>
              <a:t> </a:t>
            </a:r>
            <a:r>
              <a:rPr lang="bg-BG" dirty="0" err="1"/>
              <a:t>start</a:t>
            </a:r>
            <a:r>
              <a:rPr lang="bg-BG" dirty="0"/>
              <a:t> </a:t>
            </a:r>
            <a:r>
              <a:rPr lang="bg-BG" dirty="0" err="1"/>
              <a:t>throwing</a:t>
            </a:r>
            <a:r>
              <a:rPr lang="bg-BG" dirty="0"/>
              <a:t> </a:t>
            </a:r>
            <a:r>
              <a:rPr lang="bg-BG" dirty="0" err="1"/>
              <a:t>money</a:t>
            </a:r>
            <a:r>
              <a:rPr lang="bg-BG" dirty="0"/>
              <a:t> </a:t>
            </a:r>
            <a:r>
              <a:rPr lang="bg-BG" dirty="0" err="1"/>
              <a:t>at</a:t>
            </a:r>
            <a:r>
              <a:rPr lang="bg-BG" dirty="0"/>
              <a:t> </a:t>
            </a:r>
            <a:r>
              <a:rPr lang="bg-BG" dirty="0" err="1"/>
              <a:t>you</a:t>
            </a:r>
            <a:endParaRPr dirty="0"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The crazy around blockchian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63" y="233265"/>
            <a:ext cx="11030099" cy="641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446087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bg-BG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Decentralization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087" lvl="0" indent="-446087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Calibri"/>
              <a:buAutoNum type="arabicPeriod"/>
            </a:pPr>
            <a:r>
              <a:rPr lang="bg-BG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Blockchain structure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087" lvl="0" indent="-446087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Calibri"/>
              <a:buAutoNum type="arabicPeriod"/>
            </a:pPr>
            <a:r>
              <a:rPr lang="bg-BG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Blockchain consensus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lvl="1" indent="-284946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▪"/>
            </a:pPr>
            <a:r>
              <a:rPr lang="bg-BG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PoW, PoS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087" lvl="0" indent="-446087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Calibri"/>
              <a:buAutoNum type="arabicPeriod"/>
            </a:pPr>
            <a:r>
              <a:rPr lang="bg-BG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Mining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087" lvl="0" indent="-446087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Calibri"/>
              <a:buAutoNum type="arabicPeriod"/>
            </a:pPr>
            <a:r>
              <a:rPr lang="bg-BG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blockchain node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6087" lvl="0" indent="-446087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Calibri"/>
              <a:buAutoNum type="arabicPeriod"/>
            </a:pPr>
            <a:r>
              <a:rPr lang="bg-BG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Blockchain explorers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 err="1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r>
              <a:rPr lang="bg-BG" sz="4000" b="1" dirty="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bg-BG" sz="4000" b="1" dirty="0" err="1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4000" b="1" dirty="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Shape 94" descr="A drawing of a cartoon character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23072" y="1371600"/>
            <a:ext cx="3572162" cy="438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 descr="http://www.graphicsfuel.com/wp-content/uploads/2012/07/books-icon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2532" y="1151245"/>
            <a:ext cx="2272230" cy="227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2562" y="3826005"/>
            <a:ext cx="2035872" cy="203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indent="-4572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800"/>
            </a:pPr>
            <a:r>
              <a:rPr lang="bg-BG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bg-BG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Throughput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Speed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/>
              <a:t>Energy </a:t>
            </a:r>
            <a:r>
              <a:rPr lang="bg-BG" dirty="0" err="1"/>
              <a:t>consumption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Publicity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Loss</a:t>
            </a:r>
            <a:r>
              <a:rPr lang="bg-BG" dirty="0"/>
              <a:t> of </a:t>
            </a:r>
            <a:r>
              <a:rPr lang="bg-BG" dirty="0" err="1"/>
              <a:t>private</a:t>
            </a:r>
            <a:r>
              <a:rPr lang="bg-BG" dirty="0"/>
              <a:t> </a:t>
            </a:r>
            <a:r>
              <a:rPr lang="bg-BG" dirty="0" err="1"/>
              <a:t>key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Protection</a:t>
            </a:r>
            <a:r>
              <a:rPr lang="bg-BG" dirty="0"/>
              <a:t> </a:t>
            </a:r>
            <a:r>
              <a:rPr lang="bg-BG" dirty="0" err="1"/>
              <a:t>from</a:t>
            </a:r>
            <a:r>
              <a:rPr lang="bg-BG" dirty="0"/>
              <a:t> </a:t>
            </a:r>
            <a:r>
              <a:rPr lang="bg-BG" dirty="0" err="1"/>
              <a:t>fraud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51% </a:t>
            </a:r>
            <a:r>
              <a:rPr lang="bg-BG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attack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bg-BG" dirty="0" err="1"/>
              <a:t>Kind</a:t>
            </a:r>
            <a:r>
              <a:rPr lang="bg-BG" dirty="0"/>
              <a:t> of </a:t>
            </a:r>
            <a:r>
              <a:rPr lang="bg-BG" dirty="0" err="1"/>
              <a:t>fixed</a:t>
            </a:r>
            <a:r>
              <a:rPr lang="bg-BG" dirty="0"/>
              <a:t> </a:t>
            </a:r>
            <a:r>
              <a:rPr lang="bg-BG" dirty="0" err="1"/>
              <a:t>with</a:t>
            </a:r>
            <a:r>
              <a:rPr lang="bg-BG" dirty="0"/>
              <a:t> </a:t>
            </a:r>
            <a:r>
              <a:rPr lang="bg-BG" dirty="0" err="1"/>
              <a:t>PoS</a:t>
            </a:r>
            <a:r>
              <a:rPr lang="bg-BG" dirty="0"/>
              <a:t>)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126947" algn="l" rtl="0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accent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 dirty="0" err="1"/>
              <a:t>Problems</a:t>
            </a:r>
            <a:r>
              <a:rPr lang="bg-BG" dirty="0"/>
              <a:t> of </a:t>
            </a:r>
            <a:r>
              <a:rPr lang="bg-BG" dirty="0" err="1"/>
              <a:t>blockchain</a:t>
            </a:r>
            <a:r>
              <a:rPr lang="bg-BG" dirty="0"/>
              <a:t> </a:t>
            </a:r>
            <a:r>
              <a:rPr lang="bg-BG" dirty="0" err="1"/>
              <a:t>technology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Shape 262" descr="Image result for blockchain problem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1306" y="1711838"/>
            <a:ext cx="4930823" cy="328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Въведение в Ehereum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Shape 275" descr="Image result for Ethere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554" y="274636"/>
            <a:ext cx="11411340" cy="618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67" y="1334278"/>
            <a:ext cx="11961845" cy="417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indent="-4572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800"/>
            </a:pPr>
            <a:r>
              <a:rPr lang="bg-BG" dirty="0" err="1"/>
              <a:t>Code</a:t>
            </a:r>
            <a:r>
              <a:rPr lang="bg-BG" dirty="0"/>
              <a:t> </a:t>
            </a:r>
            <a:r>
              <a:rPr lang="bg-BG" dirty="0" err="1"/>
              <a:t>on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blockchain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bg-BG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turing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complete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Decentralized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Autonomous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Immutable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No</a:t>
            </a:r>
            <a:r>
              <a:rPr lang="bg-BG" dirty="0"/>
              <a:t> </a:t>
            </a:r>
            <a:r>
              <a:rPr lang="bg-BG" dirty="0" err="1"/>
              <a:t>censorship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bg-BG" dirty="0" err="1"/>
              <a:t>control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accent1"/>
              </a:buClr>
              <a:buSzPts val="2800"/>
            </a:pP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„</a:t>
            </a:r>
            <a:r>
              <a:rPr lang="bg-BG" dirty="0" err="1"/>
              <a:t>Contracts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Decentralized applications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3314" y="1291681"/>
            <a:ext cx="3302123" cy="418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Abilities</a:t>
            </a:r>
            <a:endParaRPr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25" y="2123610"/>
            <a:ext cx="1990402" cy="19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3521213" y="2015498"/>
            <a:ext cx="2215200" cy="209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964" y="2213743"/>
            <a:ext cx="1685694" cy="17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600" y="2039669"/>
            <a:ext cx="2158287" cy="215827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9347050" y="2015400"/>
            <a:ext cx="2352300" cy="2206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8206" y="2223790"/>
            <a:ext cx="1789832" cy="17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655850" y="4358675"/>
            <a:ext cx="17898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bg-BG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3600" dirty="0" err="1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3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980175" y="4424750"/>
            <a:ext cx="13899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err="1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Logic</a:t>
            </a:r>
            <a:endParaRPr sz="3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6579849" y="4481250"/>
            <a:ext cx="20568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ETH</a:t>
            </a:r>
            <a:r>
              <a:rPr lang="bg-BG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sz="3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9113200" y="4547325"/>
            <a:ext cx="28200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err="1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Multicontract</a:t>
            </a:r>
            <a:r>
              <a:rPr lang="bg-BG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3600" dirty="0" err="1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interaction</a:t>
            </a:r>
            <a:endParaRPr sz="3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469" y="0"/>
            <a:ext cx="50098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bg-BG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you</a:t>
            </a:r>
            <a:r>
              <a:rPr lang="bg-BG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really</a:t>
            </a:r>
            <a:r>
              <a:rPr lang="bg-BG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need</a:t>
            </a:r>
            <a:r>
              <a:rPr lang="bg-BG" sz="40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crypto</a:t>
            </a:r>
            <a:r>
              <a:rPr lang="bg-BG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contract</a:t>
            </a:r>
            <a:r>
              <a:rPr lang="bg-BG" sz="40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4000" b="0" i="0" u="none" strike="noStrike" cap="none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0196" y="1628800"/>
            <a:ext cx="3498371" cy="494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indent="-4572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800"/>
            </a:pPr>
            <a:r>
              <a:rPr lang="bg-BG" dirty="0" err="1"/>
              <a:t>Voting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Freedom</a:t>
            </a:r>
            <a:r>
              <a:rPr lang="bg-BG" dirty="0"/>
              <a:t> of </a:t>
            </a:r>
            <a:r>
              <a:rPr lang="bg-BG" dirty="0" err="1"/>
              <a:t>speech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Social</a:t>
            </a:r>
            <a:r>
              <a:rPr lang="bg-BG" dirty="0"/>
              <a:t> </a:t>
            </a:r>
            <a:r>
              <a:rPr lang="bg-BG" dirty="0" err="1"/>
              <a:t>networks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Crowdfunding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Token</a:t>
            </a:r>
            <a:r>
              <a:rPr lang="bg-BG" dirty="0"/>
              <a:t> </a:t>
            </a:r>
            <a:r>
              <a:rPr lang="bg-BG" dirty="0" err="1"/>
              <a:t>currencies</a:t>
            </a:r>
            <a:endParaRPr dirty="0"/>
          </a:p>
          <a:p>
            <a:pPr marL="304747" marR="0" lvl="0" indent="-126947" algn="l" rtl="0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accent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contract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applications</a:t>
            </a:r>
            <a:endParaRPr b="0" i="0" u="none" strike="noStrike" cap="none" dirty="0">
              <a:solidFill>
                <a:schemeClr val="tx2">
                  <a:lumMod val="75000"/>
                </a:schemeClr>
              </a:solidFill>
              <a:sym typeface="Calibri"/>
            </a:endParaRPr>
          </a:p>
        </p:txBody>
      </p:sp>
      <p:pic>
        <p:nvPicPr>
          <p:cNvPr id="326" name="Shape 326" descr="Image result for tok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670" y="1720889"/>
            <a:ext cx="2781706" cy="295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025" y="2150825"/>
            <a:ext cx="4544624" cy="255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0F3D8-E7DE-4B11-9A08-252C5F62C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063690"/>
            <a:ext cx="11804700" cy="5657831"/>
          </a:xfrm>
        </p:spPr>
        <p:txBody>
          <a:bodyPr/>
          <a:lstStyle/>
          <a:p>
            <a:r>
              <a:rPr lang="en-US" dirty="0"/>
              <a:t>Crowdfunding of projects</a:t>
            </a:r>
          </a:p>
          <a:p>
            <a:r>
              <a:rPr lang="en-US" dirty="0"/>
              <a:t>Public token sale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8F784-ECEE-4EA5-BB57-055C6AEB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bg-BG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ICOs in a nutshell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My</a:t>
            </a:r>
            <a:r>
              <a:rPr lang="bg-BG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favorite</a:t>
            </a:r>
            <a:r>
              <a:rPr lang="bg-BG" sz="4000" dirty="0">
                <a:solidFill>
                  <a:schemeClr val="tx2">
                    <a:lumMod val="75000"/>
                  </a:schemeClr>
                </a:solidFill>
              </a:rPr>
              <a:t> ICO - MUST BUY</a:t>
            </a:r>
            <a:endParaRPr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672987"/>
            <a:ext cx="108775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Shape 103" descr="Image result for machine lear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2564904"/>
            <a:ext cx="3498594" cy="201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 descr="Image result for I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1466" y="2562841"/>
            <a:ext cx="3374687" cy="201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 descr="Image result for Blockcha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1055" y="2552191"/>
            <a:ext cx="3355442" cy="20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bg-BG" dirty="0" err="1"/>
              <a:t>Bad</a:t>
            </a:r>
            <a:r>
              <a:rPr lang="bg-BG" dirty="0"/>
              <a:t> </a:t>
            </a:r>
            <a:r>
              <a:rPr lang="bg-BG" dirty="0" err="1"/>
              <a:t>for</a:t>
            </a:r>
            <a:r>
              <a:rPr lang="bg-BG" dirty="0"/>
              <a:t> </a:t>
            </a:r>
            <a:r>
              <a:rPr lang="bg-BG" dirty="0" err="1"/>
              <a:t>contracts</a:t>
            </a:r>
            <a:endParaRPr dirty="0"/>
          </a:p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bg-BG" dirty="0" err="1"/>
              <a:t>Execution</a:t>
            </a:r>
            <a:r>
              <a:rPr lang="bg-BG" dirty="0"/>
              <a:t> </a:t>
            </a:r>
            <a:r>
              <a:rPr lang="bg-BG" dirty="0" err="1"/>
              <a:t>costs</a:t>
            </a:r>
            <a:r>
              <a:rPr lang="bg-BG" dirty="0"/>
              <a:t> </a:t>
            </a:r>
            <a:r>
              <a:rPr lang="bg-BG" dirty="0" err="1"/>
              <a:t>can</a:t>
            </a:r>
            <a:r>
              <a:rPr lang="bg-BG" dirty="0"/>
              <a:t> </a:t>
            </a:r>
            <a:r>
              <a:rPr lang="bg-BG" dirty="0" err="1"/>
              <a:t>be</a:t>
            </a:r>
            <a:r>
              <a:rPr lang="bg-BG" dirty="0"/>
              <a:t> </a:t>
            </a:r>
            <a:r>
              <a:rPr lang="bg-BG" dirty="0" err="1"/>
              <a:t>hundreds</a:t>
            </a:r>
            <a:r>
              <a:rPr lang="bg-BG" dirty="0"/>
              <a:t> of </a:t>
            </a:r>
            <a:r>
              <a:rPr lang="bg-BG" dirty="0" err="1"/>
              <a:t>dollars</a:t>
            </a:r>
            <a:endParaRPr dirty="0"/>
          </a:p>
        </p:txBody>
      </p:sp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Ethereum</a:t>
            </a:r>
            <a:r>
              <a:rPr lang="bg-BG" dirty="0"/>
              <a:t> </a:t>
            </a:r>
            <a:r>
              <a:rPr lang="bg-BG" dirty="0" err="1"/>
              <a:t>volatility</a:t>
            </a:r>
            <a:endParaRPr dirty="0"/>
          </a:p>
        </p:txBody>
      </p:sp>
      <p:sp>
        <p:nvSpPr>
          <p:cNvPr id="349" name="Shape 349"/>
          <p:cNvSpPr/>
          <p:nvPr/>
        </p:nvSpPr>
        <p:spPr>
          <a:xfrm>
            <a:off x="3634925" y="3581300"/>
            <a:ext cx="4011000" cy="288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900" y="3536698"/>
            <a:ext cx="2971901" cy="297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B18E7-2003-4741-9E99-EC2EAEC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51121"/>
            <a:ext cx="7927220" cy="5570400"/>
          </a:xfrm>
        </p:spPr>
        <p:txBody>
          <a:bodyPr/>
          <a:lstStyle/>
          <a:p>
            <a:pPr marL="508000" indent="-457200"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June 17, 2016</a:t>
            </a:r>
          </a:p>
          <a:p>
            <a:pPr marL="508000" indent="-457200">
              <a:spcBef>
                <a:spcPts val="0"/>
              </a:spcBef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Vulnerability in the DAO</a:t>
            </a:r>
          </a:p>
          <a:p>
            <a:pPr marL="508000" indent="-457200">
              <a:spcBef>
                <a:spcPts val="0"/>
              </a:spcBef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Hacker drained $53M</a:t>
            </a:r>
          </a:p>
          <a:p>
            <a:pPr marL="508000" indent="-457200">
              <a:spcBef>
                <a:spcPts val="0"/>
              </a:spcBef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Resulted in Hard fork</a:t>
            </a:r>
          </a:p>
          <a:p>
            <a:pPr marL="1021081" lvl="1" indent="-457200">
              <a:spcBef>
                <a:spcPts val="0"/>
              </a:spcBef>
              <a:buClr>
                <a:schemeClr val="tx2">
                  <a:lumMod val="75000"/>
                </a:schemeClr>
              </a:buClr>
            </a:pPr>
            <a:r>
              <a:rPr lang="en-US" dirty="0">
                <a:solidFill>
                  <a:srgbClr val="FFFFFF"/>
                </a:solidFill>
              </a:rPr>
              <a:t>Split into </a:t>
            </a:r>
            <a:r>
              <a:rPr lang="en-US" dirty="0" err="1">
                <a:solidFill>
                  <a:srgbClr val="FFFFFF"/>
                </a:solidFill>
              </a:rPr>
              <a:t>Ethereum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 err="1">
                <a:solidFill>
                  <a:srgbClr val="FFFFFF"/>
                </a:solidFill>
              </a:rPr>
              <a:t>Ethereum</a:t>
            </a:r>
            <a:r>
              <a:rPr lang="en-US" dirty="0">
                <a:solidFill>
                  <a:srgbClr val="FFFFFF"/>
                </a:solidFill>
              </a:rPr>
              <a:t> classic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DAC5F2-F658-4887-83F1-8E244B95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bg-BG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DAO attack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en-US" dirty="0"/>
          </a:p>
        </p:txBody>
      </p:sp>
      <p:pic>
        <p:nvPicPr>
          <p:cNvPr id="5" name="Shape 358">
            <a:extLst>
              <a:ext uri="{FF2B5EF4-FFF2-40B4-BE49-F238E27FC236}">
                <a16:creationId xmlns:a16="http://schemas.microsoft.com/office/drawing/2014/main" id="{169171FA-D241-4F4D-A655-CE8F05C0F9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3880" y="1533731"/>
            <a:ext cx="3134781" cy="3728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465371"/>
      </p:ext>
    </p:extLst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B2FF3-D7B3-4C5D-9B85-3A0F5C132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Vulnerability in GETH</a:t>
            </a:r>
          </a:p>
          <a:p>
            <a:pPr lvl="0">
              <a:spcBef>
                <a:spcPts val="0"/>
              </a:spcBef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Caused a global crash</a:t>
            </a:r>
          </a:p>
          <a:p>
            <a:pPr lvl="0">
              <a:spcBef>
                <a:spcPts val="0"/>
              </a:spcBef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During devcon2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C4BB0-FCA7-4203-A0DF-26ACECEF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sv-SE" dirty="0">
                <a:solidFill>
                  <a:srgbClr val="FFFFFF"/>
                </a:solidFill>
              </a:rPr>
            </a:br>
            <a:br>
              <a:rPr lang="bg-BG" dirty="0">
                <a:solidFill>
                  <a:srgbClr val="FFFFFF"/>
                </a:solidFill>
              </a:rPr>
            </a:br>
            <a:r>
              <a:rPr lang="sv-SE" dirty="0">
                <a:solidFill>
                  <a:schemeClr val="tx2">
                    <a:lumMod val="75000"/>
                  </a:schemeClr>
                </a:solidFill>
              </a:rPr>
              <a:t>Sep 19, 2016 DOS attack</a:t>
            </a:r>
            <a:br>
              <a:rPr lang="sv-SE" dirty="0">
                <a:solidFill>
                  <a:srgbClr val="FFFFFF"/>
                </a:solidFill>
              </a:rPr>
            </a:br>
            <a:endParaRPr lang="en-US" dirty="0"/>
          </a:p>
        </p:txBody>
      </p:sp>
      <p:pic>
        <p:nvPicPr>
          <p:cNvPr id="4" name="Shape 366">
            <a:extLst>
              <a:ext uri="{FF2B5EF4-FFF2-40B4-BE49-F238E27FC236}">
                <a16:creationId xmlns:a16="http://schemas.microsoft.com/office/drawing/2014/main" id="{2CCE6252-548B-48E1-BADB-015707714BA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7588" y="2012621"/>
            <a:ext cx="6235346" cy="3150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962908"/>
      </p:ext>
    </p:extLst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451DA-007C-4884-82D1-81CB69239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Jul 19, 2017</a:t>
            </a:r>
          </a:p>
          <a:p>
            <a:pPr indent="-457200">
              <a:spcBef>
                <a:spcPts val="0"/>
              </a:spcBef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Vulnerability in Parity’s Multi-sig wallet</a:t>
            </a:r>
          </a:p>
          <a:p>
            <a:pPr indent="-457200">
              <a:spcBef>
                <a:spcPts val="0"/>
              </a:spcBef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150,000 ETH Stolen (~$30M at the time)</a:t>
            </a:r>
          </a:p>
          <a:p>
            <a:pPr marL="670562" lvl="1" indent="-457200">
              <a:spcBef>
                <a:spcPts val="0"/>
              </a:spcBef>
              <a:buClr>
                <a:srgbClr val="F3BE60"/>
              </a:buClr>
            </a:pPr>
            <a:r>
              <a:rPr lang="en-US" dirty="0">
                <a:solidFill>
                  <a:srgbClr val="FFFFFF"/>
                </a:solidFill>
              </a:rPr>
              <a:t>Never returned</a:t>
            </a:r>
          </a:p>
          <a:p>
            <a:pPr indent="-457200">
              <a:spcBef>
                <a:spcPts val="0"/>
              </a:spcBef>
              <a:buClr>
                <a:srgbClr val="F3BE60"/>
              </a:buClr>
            </a:pPr>
            <a:r>
              <a:rPr lang="en-US" dirty="0" err="1">
                <a:solidFill>
                  <a:srgbClr val="FFFFFF"/>
                </a:solidFill>
              </a:rPr>
              <a:t>Aeternity</a:t>
            </a:r>
            <a:r>
              <a:rPr lang="en-US" dirty="0">
                <a:solidFill>
                  <a:srgbClr val="FFFFFF"/>
                </a:solidFill>
              </a:rPr>
              <a:t> suffered major loss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346CC-FCD8-4CF8-BCC3-382D50B0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rgbClr val="FFFFFF"/>
                </a:solidFill>
              </a:rPr>
            </a:br>
            <a:br>
              <a:rPr lang="bg-BG" dirty="0">
                <a:solidFill>
                  <a:srgbClr val="FFFFFF"/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Parity Multi-sig wallet hack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/>
          </a:p>
        </p:txBody>
      </p:sp>
      <p:pic>
        <p:nvPicPr>
          <p:cNvPr id="4" name="Shape 374">
            <a:extLst>
              <a:ext uri="{FF2B5EF4-FFF2-40B4-BE49-F238E27FC236}">
                <a16:creationId xmlns:a16="http://schemas.microsoft.com/office/drawing/2014/main" id="{A0E9B769-686B-49FB-8687-67F9CA58F6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4388" y="4211500"/>
            <a:ext cx="7029450" cy="219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882398"/>
      </p:ext>
    </p:extLst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CF182-49F5-4A9D-ADA8-27E5A6020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502229"/>
            <a:ext cx="11804700" cy="5219292"/>
          </a:xfrm>
        </p:spPr>
        <p:txBody>
          <a:bodyPr/>
          <a:lstStyle/>
          <a:p>
            <a:r>
              <a:rPr lang="en-US" sz="3600" dirty="0">
                <a:solidFill>
                  <a:srgbClr val="FFFFFF"/>
                </a:solidFill>
              </a:rPr>
              <a:t>Future fork</a:t>
            </a:r>
          </a:p>
          <a:p>
            <a:r>
              <a:rPr lang="en-US" sz="3600" dirty="0" err="1">
                <a:solidFill>
                  <a:srgbClr val="FFFFFF"/>
                </a:solidFill>
              </a:rPr>
              <a:t>PoS</a:t>
            </a:r>
            <a:r>
              <a:rPr lang="en-US" sz="3600" dirty="0">
                <a:solidFill>
                  <a:srgbClr val="FFFFFF"/>
                </a:solidFill>
              </a:rPr>
              <a:t> consensus</a:t>
            </a:r>
          </a:p>
          <a:p>
            <a:r>
              <a:rPr lang="en-US" sz="3600" dirty="0">
                <a:solidFill>
                  <a:srgbClr val="FFFFFF"/>
                </a:solidFill>
              </a:rPr>
              <a:t>Somewhere 2018</a:t>
            </a:r>
          </a:p>
          <a:p>
            <a:r>
              <a:rPr lang="en-US" sz="3600" dirty="0">
                <a:solidFill>
                  <a:srgbClr val="FFFFFF"/>
                </a:solidFill>
              </a:rPr>
              <a:t>GPU Mining obsolete</a:t>
            </a:r>
          </a:p>
          <a:p>
            <a:pPr marL="12700" indent="0">
              <a:buNone/>
            </a:pPr>
            <a:endParaRPr lang="en-US" sz="3600" dirty="0">
              <a:solidFill>
                <a:srgbClr val="FFFFFF"/>
              </a:solidFill>
            </a:endParaRPr>
          </a:p>
          <a:p>
            <a:endParaRPr lang="en-US" sz="36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93046-5C89-4E90-B645-596DBDC5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13" y="645312"/>
            <a:ext cx="9577500" cy="11109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Upcoming Casper Update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</p:txBody>
      </p:sp>
      <p:pic>
        <p:nvPicPr>
          <p:cNvPr id="6" name="Shape 382">
            <a:extLst>
              <a:ext uri="{FF2B5EF4-FFF2-40B4-BE49-F238E27FC236}">
                <a16:creationId xmlns:a16="http://schemas.microsoft.com/office/drawing/2014/main" id="{C80F7F21-926B-47F2-9BB2-0CDFFEFAF3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5180" y="1756212"/>
            <a:ext cx="6483145" cy="4007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382060"/>
      </p:ext>
    </p:extLst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1529384" y="6400802"/>
            <a:ext cx="104826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89" name="Shape 389"/>
          <p:cNvSpPr txBox="1"/>
          <p:nvPr/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5000"/>
              </a:lnSpc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Blockchain functionality summary</a:t>
            </a:r>
            <a:endParaRPr lang="en-US" sz="44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1529384" y="6400802"/>
            <a:ext cx="10482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lvl="0" algn="r">
              <a:lnSpc>
                <a:spcPct val="105000"/>
              </a:lnSpc>
            </a:pPr>
            <a:r>
              <a:rPr lang="en-US" sz="1800" u="sng" dirty="0">
                <a:solidFill>
                  <a:srgbClr val="F6C781"/>
                </a:solidFill>
                <a:latin typeface="Calibri"/>
                <a:ea typeface="Calibri"/>
                <a:cs typeface="Calibri"/>
                <a:sym typeface="Calibri"/>
              </a:rPr>
              <a:t>https://softuni.bg/trainings/1765/smart-contract-development-with-solidity#lesson-6813</a:t>
            </a: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Shape 39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-16205" r="-16192"/>
          <a:stretch/>
        </p:blipFill>
        <p:spPr>
          <a:xfrm>
            <a:off x="303212" y="1246226"/>
            <a:ext cx="2763600" cy="957900"/>
          </a:xfrm>
          <a:prstGeom prst="roundRect">
            <a:avLst>
              <a:gd name="adj" fmla="val 3159"/>
            </a:avLst>
          </a:prstGeom>
          <a:solidFill>
            <a:srgbClr val="FFFFFF"/>
          </a:solidFill>
          <a:ln>
            <a:noFill/>
          </a:ln>
        </p:spPr>
      </p:pic>
      <p:pic>
        <p:nvPicPr>
          <p:cNvPr id="392" name="Shape 39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-5904" r="-5915"/>
          <a:stretch/>
        </p:blipFill>
        <p:spPr>
          <a:xfrm>
            <a:off x="3787285" y="1254944"/>
            <a:ext cx="2763600" cy="948900"/>
          </a:xfrm>
          <a:prstGeom prst="roundRect">
            <a:avLst>
              <a:gd name="adj" fmla="val 3159"/>
            </a:avLst>
          </a:prstGeom>
          <a:solidFill>
            <a:srgbClr val="FFFFFF"/>
          </a:solidFill>
          <a:ln>
            <a:noFill/>
          </a:ln>
        </p:spPr>
      </p:pic>
      <p:pic>
        <p:nvPicPr>
          <p:cNvPr id="393" name="Shape 39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-25007" r="-25007"/>
          <a:stretch/>
        </p:blipFill>
        <p:spPr>
          <a:xfrm>
            <a:off x="7271357" y="4002018"/>
            <a:ext cx="4614300" cy="948900"/>
          </a:xfrm>
          <a:prstGeom prst="roundRect">
            <a:avLst>
              <a:gd name="adj" fmla="val 2953"/>
            </a:avLst>
          </a:prstGeom>
          <a:solidFill>
            <a:srgbClr val="FFFFFF"/>
          </a:solidFill>
          <a:ln>
            <a:noFill/>
          </a:ln>
        </p:spPr>
      </p:pic>
      <p:pic>
        <p:nvPicPr>
          <p:cNvPr id="394" name="Shape 39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l="-709" r="-699"/>
          <a:stretch/>
        </p:blipFill>
        <p:spPr>
          <a:xfrm>
            <a:off x="7271357" y="5375554"/>
            <a:ext cx="4614300" cy="948900"/>
          </a:xfrm>
          <a:prstGeom prst="roundRect">
            <a:avLst>
              <a:gd name="adj" fmla="val 3159"/>
            </a:avLst>
          </a:prstGeom>
          <a:solidFill>
            <a:srgbClr val="FFFFFF"/>
          </a:solidFill>
          <a:ln>
            <a:noFill/>
          </a:ln>
        </p:spPr>
      </p:pic>
      <p:pic>
        <p:nvPicPr>
          <p:cNvPr id="395" name="Shape 39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t="-66523" b="-59516"/>
          <a:stretch/>
        </p:blipFill>
        <p:spPr>
          <a:xfrm>
            <a:off x="7271357" y="2619763"/>
            <a:ext cx="4614300" cy="957900"/>
          </a:xfrm>
          <a:prstGeom prst="roundRect">
            <a:avLst>
              <a:gd name="adj" fmla="val 3159"/>
            </a:avLst>
          </a:prstGeom>
          <a:solidFill>
            <a:srgbClr val="FFFFFF"/>
          </a:solidFill>
          <a:ln>
            <a:noFill/>
          </a:ln>
        </p:spPr>
      </p:pic>
      <p:pic>
        <p:nvPicPr>
          <p:cNvPr id="396" name="Shape 396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l="-14714" r="-14701"/>
          <a:stretch/>
        </p:blipFill>
        <p:spPr>
          <a:xfrm>
            <a:off x="303212" y="5375554"/>
            <a:ext cx="2763600" cy="948900"/>
          </a:xfrm>
          <a:prstGeom prst="roundRect">
            <a:avLst>
              <a:gd name="adj" fmla="val 3159"/>
            </a:avLst>
          </a:prstGeom>
          <a:solidFill>
            <a:srgbClr val="FFFFFF"/>
          </a:solidFill>
          <a:ln>
            <a:noFill/>
          </a:ln>
        </p:spPr>
      </p:pic>
      <p:pic>
        <p:nvPicPr>
          <p:cNvPr id="397" name="Shape 397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87284" y="5375554"/>
            <a:ext cx="2763600" cy="948900"/>
          </a:xfrm>
          <a:prstGeom prst="roundRect">
            <a:avLst>
              <a:gd name="adj" fmla="val 3159"/>
            </a:avLst>
          </a:prstGeom>
          <a:noFill/>
          <a:ln>
            <a:noFill/>
          </a:ln>
        </p:spPr>
      </p:pic>
      <p:pic>
        <p:nvPicPr>
          <p:cNvPr id="398" name="Shape 398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 l="-9952" r="-9952"/>
          <a:stretch/>
        </p:blipFill>
        <p:spPr>
          <a:xfrm>
            <a:off x="7271357" y="1246226"/>
            <a:ext cx="4614300" cy="948900"/>
          </a:xfrm>
          <a:prstGeom prst="roundRect">
            <a:avLst>
              <a:gd name="adj" fmla="val 3159"/>
            </a:avLst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indent="-4572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800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Decentralized</a:t>
            </a:r>
            <a:r>
              <a:rPr lang="bg-BG" sz="2800" b="0" i="0" strike="noStrike" cap="none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dirty="0"/>
              <a:t>network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Exchange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bg-BG" dirty="0" err="1"/>
              <a:t>digital</a:t>
            </a:r>
            <a:r>
              <a:rPr lang="bg-BG" dirty="0"/>
              <a:t> </a:t>
            </a:r>
            <a:r>
              <a:rPr lang="bg-BG" b="1" dirty="0" err="1">
                <a:solidFill>
                  <a:schemeClr val="tx2">
                    <a:lumMod val="75000"/>
                  </a:schemeClr>
                </a:solidFill>
              </a:rPr>
              <a:t>tokens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b="1" dirty="0" err="1">
                <a:solidFill>
                  <a:schemeClr val="tx2">
                    <a:lumMod val="75000"/>
                  </a:schemeClr>
                </a:solidFill>
              </a:rPr>
              <a:t>Protected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dirty="0" err="1"/>
              <a:t>with</a:t>
            </a:r>
            <a:r>
              <a:rPr lang="bg-BG" dirty="0"/>
              <a:t> </a:t>
            </a:r>
            <a:r>
              <a:rPr lang="bg-BG" dirty="0" err="1"/>
              <a:t>cryptography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b="1" dirty="0" err="1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bg-BG" dirty="0" err="1"/>
              <a:t>but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b="1" dirty="0" err="1">
                <a:solidFill>
                  <a:schemeClr val="tx2">
                    <a:lumMod val="75000"/>
                  </a:schemeClr>
                </a:solidFill>
              </a:rPr>
              <a:t>public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and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b="1" dirty="0" err="1">
                <a:solidFill>
                  <a:schemeClr val="tx2">
                    <a:lumMod val="75000"/>
                  </a:schemeClr>
                </a:solidFill>
              </a:rPr>
              <a:t>transparent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dirty="0" err="1"/>
              <a:t>Built</a:t>
            </a:r>
            <a:r>
              <a:rPr lang="bg-BG" dirty="0"/>
              <a:t> </a:t>
            </a:r>
            <a:r>
              <a:rPr lang="bg-BG" dirty="0" err="1"/>
              <a:t>ontop</a:t>
            </a:r>
            <a:r>
              <a:rPr lang="bg-BG" dirty="0"/>
              <a:t>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bg-BG" sz="2800" b="1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dirty="0" err="1"/>
              <a:t>tech</a:t>
            </a:r>
            <a:r>
              <a:rPr lang="bg-BG" dirty="0"/>
              <a:t>.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ts val="2800"/>
            </a:pPr>
            <a:r>
              <a:rPr lang="bg-BG" b="1" dirty="0" err="1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dirty="0" err="1"/>
              <a:t>centralized</a:t>
            </a:r>
            <a:r>
              <a:rPr lang="bg-BG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b="1" dirty="0" err="1">
                <a:solidFill>
                  <a:schemeClr val="tx2">
                    <a:lumMod val="75000"/>
                  </a:schemeClr>
                </a:solidFill>
              </a:rPr>
              <a:t>control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  <a:p>
            <a:pPr marL="304747" marR="0" lvl="0" indent="-126947" algn="l" rtl="0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accent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What is a cryptocurrency</a:t>
            </a:r>
            <a:endParaRPr lang="en-US" sz="3600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252" y="1951297"/>
            <a:ext cx="5482925" cy="32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 dirty="0" err="1"/>
              <a:t>Problem</a:t>
            </a:r>
            <a:r>
              <a:rPr lang="bg-BG" dirty="0"/>
              <a:t> </a:t>
            </a:r>
            <a:r>
              <a:rPr lang="bg-BG" dirty="0" err="1"/>
              <a:t>with</a:t>
            </a:r>
            <a:r>
              <a:rPr lang="bg-BG" dirty="0"/>
              <a:t> </a:t>
            </a:r>
            <a:r>
              <a:rPr lang="bg-BG" dirty="0" err="1"/>
              <a:t>decentralization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341884" y="2852936"/>
            <a:ext cx="1224136" cy="122413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 err="1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Pesho</a:t>
            </a:r>
            <a:endParaRPr sz="2000" b="0" i="0" u="none" strike="noStrike" cap="none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81829" y="2816932"/>
            <a:ext cx="1296144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2800" b="0" i="0" u="none" strike="noStrike" cap="none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9838828" y="2852936"/>
            <a:ext cx="1224136" cy="122413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Gosho</a:t>
            </a:r>
            <a:endParaRPr sz="1800" b="0" i="0" u="none" strike="noStrike" cap="none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2835278" y="3104964"/>
            <a:ext cx="2232248" cy="720080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bg-BG" sz="28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BGN</a:t>
            </a:r>
            <a:endParaRPr sz="2800" b="0" i="0" u="none" strike="noStrike" cap="none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7192276" y="3104964"/>
            <a:ext cx="2232248" cy="720080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0" i="0" u="none" strike="noStrike" cap="none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4,50 </a:t>
            </a:r>
            <a:r>
              <a:rPr lang="bg-BG" sz="280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BGN</a:t>
            </a:r>
            <a:endParaRPr sz="2800" b="0" i="0" u="none" strike="noStrike" cap="none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 dirty="0" err="1"/>
              <a:t>Cryptocurrencies</a:t>
            </a:r>
            <a:r>
              <a:rPr lang="bg-BG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3600" b="0" i="0" u="none" strike="noStrike" cap="none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bg-BG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dirty="0" err="1"/>
              <a:t>no</a:t>
            </a:r>
            <a:r>
              <a:rPr lang="bg-BG" dirty="0"/>
              <a:t> </a:t>
            </a:r>
            <a:r>
              <a:rPr lang="bg-BG" dirty="0" err="1"/>
              <a:t>intermediary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3250425" y="2852936"/>
            <a:ext cx="1224136" cy="122413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Pesho</a:t>
            </a: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7534572" y="2852936"/>
            <a:ext cx="1224136" cy="122413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 err="1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Gosho</a:t>
            </a:r>
            <a:endParaRPr sz="18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942284" y="3104964"/>
            <a:ext cx="2232248" cy="720080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bg-BG" sz="2800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BGN</a:t>
            </a:r>
            <a:endParaRPr sz="2800" b="0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bg-BG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reaction</a:t>
            </a:r>
            <a:endParaRPr sz="4000" b="0" i="0" u="none" strike="noStrike" cap="none" dirty="0">
              <a:solidFill>
                <a:schemeClr val="tx2">
                  <a:lumMod val="75000"/>
                </a:schemeClr>
              </a:solidFill>
              <a:sym typeface="Calibri"/>
            </a:endParaRPr>
          </a:p>
        </p:txBody>
      </p:sp>
      <p:pic>
        <p:nvPicPr>
          <p:cNvPr id="138" name="Shape 138" descr="Image result for intel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4168" y="5276202"/>
            <a:ext cx="1167600" cy="11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 descr="Image result for DARPA logo transpar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9233" y="3888854"/>
            <a:ext cx="1809900" cy="92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 descr="Image result for Microsoft Azu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3836" y="3575619"/>
            <a:ext cx="2165099" cy="16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Image result for IOH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96286" y="5540330"/>
            <a:ext cx="2719800" cy="7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297" y="1674594"/>
            <a:ext cx="3328977" cy="79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86406" y="1518263"/>
            <a:ext cx="3933018" cy="65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5315" y="2501864"/>
            <a:ext cx="4181839" cy="89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084" y="2561094"/>
            <a:ext cx="6878493" cy="9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10205" y="1549626"/>
            <a:ext cx="4268622" cy="75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2600" y="3918483"/>
            <a:ext cx="2637458" cy="94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85900" y="5425880"/>
            <a:ext cx="1693813" cy="95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304747" marR="0" lvl="0" indent="-126947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Shape 156" descr="Ethereum - the blockchain-powered super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958" y="121297"/>
            <a:ext cx="11933853" cy="659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 sz="4000" dirty="0" err="1">
                <a:solidFill>
                  <a:schemeClr val="tx2">
                    <a:lumMod val="75000"/>
                  </a:schemeClr>
                </a:solidFill>
              </a:rPr>
              <a:t>Blockchain</a:t>
            </a:r>
            <a:endParaRPr sz="4000" b="0" i="0" u="none" strike="noStrike" cap="none" dirty="0">
              <a:solidFill>
                <a:schemeClr val="tx2">
                  <a:lumMod val="75000"/>
                </a:schemeClr>
              </a:solidFill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489" y="1578733"/>
            <a:ext cx="11564652" cy="364024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4006180" y="3573016"/>
            <a:ext cx="648072" cy="5040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7262621" y="3573016"/>
            <a:ext cx="648072" cy="5040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SoftUni 16x9">
  <a:themeElements>
    <a:clrScheme name="Custom 1">
      <a:dk1>
        <a:srgbClr val="000000"/>
      </a:dk1>
      <a:lt1>
        <a:srgbClr val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674</Words>
  <Application>Microsoft Office PowerPoint</Application>
  <PresentationFormat>Custom</PresentationFormat>
  <Paragraphs>187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Consolas</vt:lpstr>
      <vt:lpstr>Economica</vt:lpstr>
      <vt:lpstr>Wingdings</vt:lpstr>
      <vt:lpstr>Arial</vt:lpstr>
      <vt:lpstr>Noto Sans Symbols</vt:lpstr>
      <vt:lpstr>Calibri</vt:lpstr>
      <vt:lpstr>SoftUni 16x9</vt:lpstr>
      <vt:lpstr>PowerPoint Presentation</vt:lpstr>
      <vt:lpstr>PowerPoint Presentation</vt:lpstr>
      <vt:lpstr>PowerPoint Presentation</vt:lpstr>
      <vt:lpstr>What is a cryptocurrency</vt:lpstr>
      <vt:lpstr>Problem with decentralization</vt:lpstr>
      <vt:lpstr>Cryptocurrencies – no intermediary</vt:lpstr>
      <vt:lpstr>The reaction</vt:lpstr>
      <vt:lpstr>PowerPoint Presentation</vt:lpstr>
      <vt:lpstr>Blockchain</vt:lpstr>
      <vt:lpstr>PowerPoint Presentation</vt:lpstr>
      <vt:lpstr>PowerPoint Presentation</vt:lpstr>
      <vt:lpstr>Consensus protocols</vt:lpstr>
      <vt:lpstr>Proof of Work</vt:lpstr>
      <vt:lpstr>Proof of Stake</vt:lpstr>
      <vt:lpstr>Example</vt:lpstr>
      <vt:lpstr>Blockchain node</vt:lpstr>
      <vt:lpstr>Reasons for volatility</vt:lpstr>
      <vt:lpstr>The crazy around blockchian</vt:lpstr>
      <vt:lpstr>PowerPoint Presentation</vt:lpstr>
      <vt:lpstr>Problems of blockchain technology</vt:lpstr>
      <vt:lpstr>Въведение в Ehereum</vt:lpstr>
      <vt:lpstr>PowerPoint Presentation</vt:lpstr>
      <vt:lpstr>Decentralized applications</vt:lpstr>
      <vt:lpstr>Abilities</vt:lpstr>
      <vt:lpstr>PowerPoint Presentation</vt:lpstr>
      <vt:lpstr>Do you really need a crypto contract?</vt:lpstr>
      <vt:lpstr>Smart contract applications</vt:lpstr>
      <vt:lpstr> ICOs in a nutshell</vt:lpstr>
      <vt:lpstr>My favorite ICO - MUST BUY</vt:lpstr>
      <vt:lpstr>Ethereum volatility</vt:lpstr>
      <vt:lpstr>  The DAO attack </vt:lpstr>
      <vt:lpstr>  Sep 19, 2016 DOS attack </vt:lpstr>
      <vt:lpstr>  Parity Multi-sig wallet hack </vt:lpstr>
      <vt:lpstr>Upcoming Casper Update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Pavel Ivanov</cp:lastModifiedBy>
  <cp:revision>12</cp:revision>
  <dcterms:modified xsi:type="dcterms:W3CDTF">2018-01-26T12:37:52Z</dcterms:modified>
</cp:coreProperties>
</file>